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rmorant Garamond" charset="1" panose="00000500000000000000"/>
      <p:regular r:id="rId15"/>
    </p:embeddedFont>
    <p:embeddedFont>
      <p:font typeface="TAN Angleton Italics" charset="1" panose="000000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Medium" charset="1" panose="00000600000000000000"/>
      <p:regular r:id="rId18"/>
    </p:embeddedFont>
    <p:embeddedFont>
      <p:font typeface="IBM Plex Serif Bold" charset="1" panose="02060803050406000203"/>
      <p:regular r:id="rId19"/>
    </p:embeddedFont>
    <p:embeddedFont>
      <p:font typeface="IBM Plex Serif" charset="1" panose="02060503050406000203"/>
      <p:regular r:id="rId20"/>
    </p:embeddedFont>
    <p:embeddedFont>
      <p:font typeface="IBM Plex Sans Italics" charset="1" panose="020B0503050203000203"/>
      <p:regular r:id="rId21"/>
    </p:embeddedFont>
    <p:embeddedFont>
      <p:font typeface="IBM Plex Sans" charset="1" panose="020B05030502030002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jpeg" Type="http://schemas.openxmlformats.org/officeDocument/2006/relationships/image"/><Relationship Id="rId7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1028700"/>
            <a:ext cx="5842800" cy="8368375"/>
            <a:chOff x="0" y="0"/>
            <a:chExt cx="443357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364" r="0" b="-236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63549" y="9248775"/>
            <a:ext cx="18598742" cy="1143184"/>
            <a:chOff x="0" y="0"/>
            <a:chExt cx="4898434" cy="3010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98434" cy="301085"/>
            </a:xfrm>
            <a:custGeom>
              <a:avLst/>
              <a:gdLst/>
              <a:ahLst/>
              <a:cxnLst/>
              <a:rect r="r" b="b" t="t" l="l"/>
              <a:pathLst>
                <a:path h="301085" w="4898434">
                  <a:moveTo>
                    <a:pt x="0" y="0"/>
                  </a:moveTo>
                  <a:lnTo>
                    <a:pt x="4898434" y="0"/>
                  </a:lnTo>
                  <a:lnTo>
                    <a:pt x="4898434" y="301085"/>
                  </a:lnTo>
                  <a:lnTo>
                    <a:pt x="0" y="301085"/>
                  </a:lnTo>
                  <a:close/>
                </a:path>
              </a:pathLst>
            </a:custGeom>
            <a:solidFill>
              <a:srgbClr val="65724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98434" cy="339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74612" y="3121255"/>
            <a:ext cx="10199013" cy="343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657245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CultivIA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74612" y="6442305"/>
            <a:ext cx="10199013" cy="214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22222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PRESENTACIÓN FINAL CAPSTONE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840407" y="0"/>
            <a:ext cx="3447593" cy="1109164"/>
          </a:xfrm>
          <a:custGeom>
            <a:avLst/>
            <a:gdLst/>
            <a:ahLst/>
            <a:cxnLst/>
            <a:rect r="r" b="b" t="t" l="l"/>
            <a:pathLst>
              <a:path h="1109164" w="3447593">
                <a:moveTo>
                  <a:pt x="0" y="0"/>
                </a:moveTo>
                <a:lnTo>
                  <a:pt x="3447593" y="0"/>
                </a:lnTo>
                <a:lnTo>
                  <a:pt x="3447593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5237" y="2945880"/>
            <a:ext cx="8358763" cy="7478647"/>
            <a:chOff x="0" y="0"/>
            <a:chExt cx="2201485" cy="19696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1485" cy="1969685"/>
            </a:xfrm>
            <a:custGeom>
              <a:avLst/>
              <a:gdLst/>
              <a:ahLst/>
              <a:cxnLst/>
              <a:rect r="r" b="b" t="t" l="l"/>
              <a:pathLst>
                <a:path h="1969685" w="2201485">
                  <a:moveTo>
                    <a:pt x="0" y="0"/>
                  </a:moveTo>
                  <a:lnTo>
                    <a:pt x="2201485" y="0"/>
                  </a:lnTo>
                  <a:lnTo>
                    <a:pt x="2201485" y="1969685"/>
                  </a:lnTo>
                  <a:lnTo>
                    <a:pt x="0" y="1969685"/>
                  </a:lnTo>
                  <a:close/>
                </a:path>
              </a:pathLst>
            </a:custGeom>
            <a:solidFill>
              <a:srgbClr val="F4F2E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201485" cy="201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-137527"/>
            <a:ext cx="1028700" cy="10562054"/>
            <a:chOff x="0" y="0"/>
            <a:chExt cx="270933" cy="27817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81776"/>
            </a:xfrm>
            <a:custGeom>
              <a:avLst/>
              <a:gdLst/>
              <a:ahLst/>
              <a:cxnLst/>
              <a:rect r="r" b="b" t="t" l="l"/>
              <a:pathLst>
                <a:path h="27817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81776"/>
                  </a:lnTo>
                  <a:lnTo>
                    <a:pt x="0" y="2781776"/>
                  </a:lnTo>
                  <a:close/>
                </a:path>
              </a:pathLst>
            </a:custGeom>
            <a:solidFill>
              <a:srgbClr val="65724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0933" cy="28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119214" y="1651929"/>
            <a:ext cx="3173140" cy="3173128"/>
            <a:chOff x="0" y="0"/>
            <a:chExt cx="6350025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0" t="-4545" r="0" b="-4545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086160" y="1651929"/>
            <a:ext cx="3173140" cy="3173128"/>
            <a:chOff x="0" y="0"/>
            <a:chExt cx="635002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0" t="-41998" r="-76629" b="-93509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119214" y="6085172"/>
            <a:ext cx="3173140" cy="3173128"/>
            <a:chOff x="0" y="0"/>
            <a:chExt cx="6350025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086160" y="6085172"/>
            <a:ext cx="3173140" cy="3173128"/>
            <a:chOff x="0" y="0"/>
            <a:chExt cx="635002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0" t="-16666" r="0" b="-16666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498354" y="1028700"/>
            <a:ext cx="1246458" cy="124645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22222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468452" y="1028700"/>
            <a:ext cx="1246458" cy="124645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22222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8354" y="5461943"/>
            <a:ext cx="1246458" cy="124645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22222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468452" y="5461943"/>
            <a:ext cx="1246458" cy="124645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22222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673114" y="4829819"/>
            <a:ext cx="6492240" cy="0"/>
          </a:xfrm>
          <a:prstGeom prst="line">
            <a:avLst/>
          </a:prstGeom>
          <a:ln cap="flat" w="9525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673114" y="6645182"/>
            <a:ext cx="6492240" cy="0"/>
          </a:xfrm>
          <a:prstGeom prst="line">
            <a:avLst/>
          </a:prstGeom>
          <a:ln cap="flat" w="9525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673114" y="8419449"/>
            <a:ext cx="6492240" cy="0"/>
          </a:xfrm>
          <a:prstGeom prst="line">
            <a:avLst/>
          </a:prstGeom>
          <a:ln cap="flat" w="9525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4840407" y="0"/>
            <a:ext cx="3447593" cy="1109164"/>
          </a:xfrm>
          <a:custGeom>
            <a:avLst/>
            <a:gdLst/>
            <a:ahLst/>
            <a:cxnLst/>
            <a:rect r="r" b="b" t="t" l="l"/>
            <a:pathLst>
              <a:path h="1109164" w="3447593">
                <a:moveTo>
                  <a:pt x="0" y="0"/>
                </a:moveTo>
                <a:lnTo>
                  <a:pt x="3447593" y="0"/>
                </a:lnTo>
                <a:lnTo>
                  <a:pt x="3447593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487313" y="1321868"/>
            <a:ext cx="125750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i="true">
                <a:solidFill>
                  <a:srgbClr val="222222"/>
                </a:solidFill>
                <a:latin typeface="TAN Angleton Italics"/>
                <a:ea typeface="TAN Angleton Italics"/>
                <a:cs typeface="TAN Angleton Italics"/>
                <a:sym typeface="TAN Angleton Italics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457410" y="1321868"/>
            <a:ext cx="125750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i="true">
                <a:solidFill>
                  <a:srgbClr val="222222"/>
                </a:solidFill>
                <a:latin typeface="TAN Angleton Italics"/>
                <a:ea typeface="TAN Angleton Italics"/>
                <a:cs typeface="TAN Angleton Italics"/>
                <a:sym typeface="TAN Angleton Italics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87313" y="5755112"/>
            <a:ext cx="125750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i="true">
                <a:solidFill>
                  <a:srgbClr val="222222"/>
                </a:solidFill>
                <a:latin typeface="TAN Angleton Italics"/>
                <a:ea typeface="TAN Angleton Italics"/>
                <a:cs typeface="TAN Angleton Italics"/>
                <a:sym typeface="TAN Angleton Italics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57410" y="5755112"/>
            <a:ext cx="125750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i="true">
                <a:solidFill>
                  <a:srgbClr val="222222"/>
                </a:solidFill>
                <a:latin typeface="TAN Angleton Italics"/>
                <a:ea typeface="TAN Angleton Italics"/>
                <a:cs typeface="TAN Angleton Italics"/>
                <a:sym typeface="TAN Angleton Italics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813435"/>
            <a:ext cx="6642347" cy="318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91"/>
              </a:lnSpc>
            </a:pPr>
            <a:r>
              <a:rPr lang="en-US" b="true" sz="6065" i="true">
                <a:solidFill>
                  <a:srgbClr val="222222"/>
                </a:solidFill>
                <a:latin typeface="Cormorant Garamond Medium Italics"/>
                <a:ea typeface="Cormorant Garamond Medium Italics"/>
                <a:cs typeface="Cormorant Garamond Medium Italics"/>
                <a:sym typeface="Cormorant Garamond Medium Italics"/>
              </a:rPr>
              <a:t>INTEGRANTES DEL PROYECTO</a:t>
            </a:r>
          </a:p>
          <a:p>
            <a:pPr algn="r">
              <a:lnSpc>
                <a:spcPts val="8491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759056" y="3564204"/>
            <a:ext cx="347359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b="true" sz="2699">
                <a:solidFill>
                  <a:srgbClr val="22222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DAMIAN NUÑEZ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73114" y="5518375"/>
            <a:ext cx="347359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b="true" sz="2699">
                <a:solidFill>
                  <a:srgbClr val="22222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SOFIA ALFARO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73114" y="7206916"/>
            <a:ext cx="338765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b="true" sz="2699">
                <a:solidFill>
                  <a:srgbClr val="22222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VICENTE FARIAS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73114" y="8824471"/>
            <a:ext cx="347359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22222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TOMAS GARRIDO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791333" y="3041426"/>
            <a:ext cx="4155549" cy="187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7"/>
              </a:lnSpc>
            </a:pPr>
            <a:r>
              <a:rPr lang="en-US" sz="1805" b="true">
                <a:solidFill>
                  <a:srgbClr val="222222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Scrum Master: </a:t>
            </a:r>
            <a:r>
              <a:rPr lang="en-US" sz="1805">
                <a:solidFill>
                  <a:srgbClr val="22222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Facilitar ceremonias ágiles (Planning, Daily, Review, Retro). Remover impedimentos y gestionar riesgos. Coordinar compras de materiales y documentación</a:t>
            </a:r>
          </a:p>
          <a:p>
            <a:pPr algn="just">
              <a:lnSpc>
                <a:spcPts val="2527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4791333" y="4881512"/>
            <a:ext cx="4155549" cy="187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7"/>
              </a:lnSpc>
              <a:spcBef>
                <a:spcPct val="0"/>
              </a:spcBef>
            </a:pPr>
            <a:r>
              <a:rPr lang="en-US" b="true" sz="1805" strike="noStrike" u="none">
                <a:solidFill>
                  <a:srgbClr val="222222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Product Owner:</a:t>
            </a:r>
            <a:r>
              <a:rPr lang="en-US" sz="1805" strike="noStrike" u="none">
                <a:solidFill>
                  <a:srgbClr val="22222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Definir visión y priorizar el Product Backlog. Especificar criterios de aceptación. Coordinar validación con usuarios y aceptar incrementos</a:t>
            </a:r>
          </a:p>
          <a:p>
            <a:pPr algn="l" marL="0" indent="0" lvl="0">
              <a:lnSpc>
                <a:spcPts val="2527"/>
              </a:lnSpc>
              <a:spcBef>
                <a:spcPct val="0"/>
              </a:spcBef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4791333" y="6713593"/>
            <a:ext cx="4155549" cy="187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7"/>
              </a:lnSpc>
              <a:spcBef>
                <a:spcPct val="0"/>
              </a:spcBef>
            </a:pPr>
            <a:r>
              <a:rPr lang="en-US" b="true" sz="1805" strike="noStrike" u="none">
                <a:solidFill>
                  <a:srgbClr val="222222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Developer Team:</a:t>
            </a:r>
            <a:r>
              <a:rPr lang="en-US" sz="1805" strike="noStrike" u="none">
                <a:solidFill>
                  <a:srgbClr val="22222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Apoyar en integración de sensores y prototipo IoT. Desarrollar módulos de app y usabilidad. Realizar pruebas de seguridad y rendimiento</a:t>
            </a:r>
          </a:p>
          <a:p>
            <a:pPr algn="l" marL="0" indent="0" lvl="0">
              <a:lnSpc>
                <a:spcPts val="2527"/>
              </a:lnSpc>
              <a:spcBef>
                <a:spcPct val="0"/>
              </a:spcBef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4791333" y="8546341"/>
            <a:ext cx="4155549" cy="187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7"/>
              </a:lnSpc>
              <a:spcBef>
                <a:spcPct val="0"/>
              </a:spcBef>
            </a:pPr>
            <a:r>
              <a:rPr lang="en-US" b="true" sz="1805" strike="noStrike" u="none">
                <a:solidFill>
                  <a:srgbClr val="222222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Developer Team:</a:t>
            </a:r>
            <a:r>
              <a:rPr lang="en-US" sz="1805" strike="noStrike" u="none">
                <a:solidFill>
                  <a:srgbClr val="22222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Implementar firmware, backend y app. Diseñar base de datos y configurar CI/CD. Ejecutar pruebas unitarias, integración y end-to-end</a:t>
            </a:r>
          </a:p>
          <a:p>
            <a:pPr algn="l" marL="0" indent="0" lvl="0">
              <a:lnSpc>
                <a:spcPts val="2527"/>
              </a:lnSpc>
              <a:spcBef>
                <a:spcPct val="0"/>
              </a:spcBef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203832" y="114563"/>
            <a:ext cx="3337356" cy="6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1">
                <a:solidFill>
                  <a:srgbClr val="657245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Proyecto: CultivIa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7" r="0" b="-4218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37527"/>
            <a:ext cx="1028700" cy="10562054"/>
            <a:chOff x="0" y="0"/>
            <a:chExt cx="270933" cy="2781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81776"/>
            </a:xfrm>
            <a:custGeom>
              <a:avLst/>
              <a:gdLst/>
              <a:ahLst/>
              <a:cxnLst/>
              <a:rect r="r" b="b" t="t" l="l"/>
              <a:pathLst>
                <a:path h="27817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81776"/>
                  </a:lnTo>
                  <a:lnTo>
                    <a:pt x="0" y="2781776"/>
                  </a:lnTo>
                  <a:close/>
                </a:path>
              </a:pathLst>
            </a:custGeom>
            <a:solidFill>
              <a:srgbClr val="6572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" cy="28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163347" y="2778138"/>
            <a:ext cx="2755682" cy="2755682"/>
            <a:chOff x="0" y="0"/>
            <a:chExt cx="3282950" cy="32829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9243" r="0" b="-15645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129334" y="2778138"/>
            <a:ext cx="2755682" cy="2755682"/>
            <a:chOff x="0" y="0"/>
            <a:chExt cx="3282950" cy="3282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847725"/>
            <a:ext cx="15865124" cy="162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99"/>
              </a:lnSpc>
            </a:pPr>
            <a:r>
              <a:rPr lang="en-US" b="true" sz="9499" i="true">
                <a:solidFill>
                  <a:srgbClr val="222222"/>
                </a:solidFill>
                <a:latin typeface="Cormorant Garamond Medium Italics"/>
                <a:ea typeface="Cormorant Garamond Medium Italics"/>
                <a:cs typeface="Cormorant Garamond Medium Italics"/>
                <a:sym typeface="Cormorant Garamond Medium Italics"/>
              </a:rPr>
              <a:t>DESCRIPCIÓN DEL 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8639" y="6495396"/>
            <a:ext cx="5971998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i="true">
                <a:solidFill>
                  <a:srgbClr val="22222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Las personas suelen perder plantas por desconocimiento de su especie o de los cuidados adecuados (agua, luz, temperatura). En Chile, las soluciones IoT existentes son escasas o muy costosas.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28639" y="5781470"/>
            <a:ext cx="597199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22222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PROBLEMA O DOLOR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921888" y="6312330"/>
            <a:ext cx="5971998" cy="41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i="true">
                <a:solidFill>
                  <a:srgbClr val="22222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Diseñar e implementar un macetero inteligente con sensores y pantalla, conectado a una app multiplataforma que: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i="true">
                <a:solidFill>
                  <a:srgbClr val="22222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Identifica la especie de la planta por foto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i="true">
                <a:solidFill>
                  <a:srgbClr val="22222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Entrega diagnóstico y plan de cuidados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i="true">
                <a:solidFill>
                  <a:srgbClr val="22222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Monitorea humedad, luz y temperatura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i="true">
                <a:solidFill>
                  <a:srgbClr val="22222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Genera alertas y notificaciones en tiempo real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69328" y="5781470"/>
            <a:ext cx="597199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22222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PROPUESTA DE SOLUCIÓN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840407" y="0"/>
            <a:ext cx="3447593" cy="1109164"/>
          </a:xfrm>
          <a:custGeom>
            <a:avLst/>
            <a:gdLst/>
            <a:ahLst/>
            <a:cxnLst/>
            <a:rect r="r" b="b" t="t" l="l"/>
            <a:pathLst>
              <a:path h="1109164" w="3447593">
                <a:moveTo>
                  <a:pt x="0" y="0"/>
                </a:moveTo>
                <a:lnTo>
                  <a:pt x="3447593" y="0"/>
                </a:lnTo>
                <a:lnTo>
                  <a:pt x="3447593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03832" y="114563"/>
            <a:ext cx="3337356" cy="6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1">
                <a:solidFill>
                  <a:srgbClr val="657245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Proyecto: CultivIa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7534847" y="0"/>
            <a:ext cx="10722606" cy="8229600"/>
          </a:xfrm>
          <a:custGeom>
            <a:avLst/>
            <a:gdLst/>
            <a:ahLst/>
            <a:cxnLst/>
            <a:rect r="r" b="b" t="t" l="l"/>
            <a:pathLst>
              <a:path h="8229600" w="10722606">
                <a:moveTo>
                  <a:pt x="1072260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722606" y="0"/>
                </a:lnTo>
                <a:lnTo>
                  <a:pt x="10722606" y="822960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37527"/>
            <a:ext cx="1028700" cy="10562054"/>
            <a:chOff x="0" y="0"/>
            <a:chExt cx="270933" cy="2781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81776"/>
            </a:xfrm>
            <a:custGeom>
              <a:avLst/>
              <a:gdLst/>
              <a:ahLst/>
              <a:cxnLst/>
              <a:rect r="r" b="b" t="t" l="l"/>
              <a:pathLst>
                <a:path h="27817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81776"/>
                  </a:lnTo>
                  <a:lnTo>
                    <a:pt x="0" y="2781776"/>
                  </a:lnTo>
                  <a:close/>
                </a:path>
              </a:pathLst>
            </a:custGeom>
            <a:solidFill>
              <a:srgbClr val="6572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" cy="28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18979" y="1337547"/>
            <a:ext cx="5644418" cy="122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4"/>
              </a:lnSpc>
            </a:pPr>
            <a:r>
              <a:rPr lang="en-US" b="true" sz="7189" i="true">
                <a:solidFill>
                  <a:srgbClr val="222222"/>
                </a:solidFill>
                <a:latin typeface="Cormorant Garamond Medium Italics"/>
                <a:ea typeface="Cormorant Garamond Medium Italics"/>
                <a:cs typeface="Cormorant Garamond Medium Italics"/>
                <a:sym typeface="Cormorant Garamond Medium Italics"/>
              </a:rPr>
              <a:t>Objetivo General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62284" y="1337547"/>
            <a:ext cx="6675715" cy="122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4"/>
              </a:lnSpc>
            </a:pPr>
            <a:r>
              <a:rPr lang="en-US" b="true" sz="7189" i="true">
                <a:solidFill>
                  <a:srgbClr val="222222"/>
                </a:solidFill>
                <a:latin typeface="Cormorant Garamond Medium Italics"/>
                <a:ea typeface="Cormorant Garamond Medium Italics"/>
                <a:cs typeface="Cormorant Garamond Medium Italics"/>
                <a:sym typeface="Cormorant Garamond Medium Italics"/>
              </a:rPr>
              <a:t>Objetivo Específicos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840407" y="0"/>
            <a:ext cx="3447593" cy="1109164"/>
          </a:xfrm>
          <a:custGeom>
            <a:avLst/>
            <a:gdLst/>
            <a:ahLst/>
            <a:cxnLst/>
            <a:rect r="r" b="b" t="t" l="l"/>
            <a:pathLst>
              <a:path h="1109164" w="3447593">
                <a:moveTo>
                  <a:pt x="0" y="0"/>
                </a:moveTo>
                <a:lnTo>
                  <a:pt x="3447593" y="0"/>
                </a:lnTo>
                <a:lnTo>
                  <a:pt x="3447593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3832" y="114563"/>
            <a:ext cx="3337356" cy="6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1">
                <a:solidFill>
                  <a:srgbClr val="657245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Proyecto: CultivIa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0214" y="3032196"/>
            <a:ext cx="5921948" cy="375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7"/>
              </a:lnSpc>
              <a:spcBef>
                <a:spcPct val="0"/>
              </a:spcBef>
            </a:pPr>
            <a:r>
              <a:rPr lang="en-US" sz="239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Diseñar, implementar y validar un macetero inteligente con sensores y pantalla, integrado a una app multiplataforma y backend en la nube, capaz de identificar la planta por foto, monitorear humedad/luz/temperatura, y entregar planes de cuidado y alertas, demostrando su utilidad y usabilidad en usuarios reales al cierre del semestre.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72685" y="2888030"/>
            <a:ext cx="9113453" cy="65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8963" indent="-209482" lvl="1">
              <a:lnSpc>
                <a:spcPts val="2716"/>
              </a:lnSpc>
              <a:buFont typeface="Arial"/>
              <a:buChar char="•"/>
            </a:pPr>
            <a:r>
              <a:rPr lang="en-US" sz="1940" strike="noStrike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Definir y priorizar el alcance MVP a partir de las historias de usuario, criterios de aceptación y riesgos.</a:t>
            </a:r>
          </a:p>
          <a:p>
            <a:pPr algn="just" marL="418963" indent="-209482" lvl="1">
              <a:lnSpc>
                <a:spcPts val="2716"/>
              </a:lnSpc>
              <a:buFont typeface="Arial"/>
              <a:buChar char="•"/>
            </a:pPr>
            <a:r>
              <a:rPr lang="en-US" sz="1940" strike="noStrike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Diseñar la arquitectura end-to-end (hardware/firmware, backend, app, datos) y el modelo de datos.</a:t>
            </a:r>
          </a:p>
          <a:p>
            <a:pPr algn="just" marL="418963" indent="-209482" lvl="1">
              <a:lnSpc>
                <a:spcPts val="2716"/>
              </a:lnSpc>
              <a:buFont typeface="Arial"/>
              <a:buChar char="•"/>
            </a:pPr>
            <a:r>
              <a:rPr lang="en-US" sz="1940" strike="noStrike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Construir el prototipo de hardware (ESP32 + sensores de humedad/luz/temperatura + pantalla) y su carcasa.</a:t>
            </a:r>
          </a:p>
          <a:p>
            <a:pPr algn="just" marL="418963" indent="-209482" lvl="1">
              <a:lnSpc>
                <a:spcPts val="2716"/>
              </a:lnSpc>
              <a:buFont typeface="Arial"/>
              <a:buChar char="•"/>
            </a:pPr>
            <a:r>
              <a:rPr lang="en-US" sz="1940" strike="noStrike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Implementar el firmware: lectura y calibración de sensores, ahorro energético (deep-sleep) y envío de telemetría.</a:t>
            </a:r>
          </a:p>
          <a:p>
            <a:pPr algn="just" marL="418963" indent="-209482" lvl="1">
              <a:lnSpc>
                <a:spcPts val="2716"/>
              </a:lnSpc>
              <a:buFont typeface="Arial"/>
              <a:buChar char="•"/>
            </a:pPr>
            <a:r>
              <a:rPr lang="en-US" sz="1940" strike="noStrike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Desarrollar el backend (API, BD, autenticación) y notificaciones en tiempo real.</a:t>
            </a:r>
          </a:p>
          <a:p>
            <a:pPr algn="just" marL="418963" indent="-209482" lvl="1">
              <a:lnSpc>
                <a:spcPts val="2716"/>
              </a:lnSpc>
              <a:buFont typeface="Arial"/>
              <a:buChar char="•"/>
            </a:pPr>
            <a:r>
              <a:rPr lang="en-US" sz="1940" strike="noStrike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Desarrollar la app móvil: registro/login, vinculación del macetero, dashboard de lecturas, historial y alertas.</a:t>
            </a:r>
          </a:p>
          <a:p>
            <a:pPr algn="just" marL="418963" indent="-209482" lvl="1">
              <a:lnSpc>
                <a:spcPts val="2716"/>
              </a:lnSpc>
              <a:buFont typeface="Arial"/>
              <a:buChar char="•"/>
            </a:pPr>
            <a:r>
              <a:rPr lang="en-US" sz="1940" strike="noStrike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Integrar identificación por imagen (top-3 + confirmación del usuario) y planes de cuidado por especie/umbrales.</a:t>
            </a:r>
          </a:p>
          <a:p>
            <a:pPr algn="just" marL="418963" indent="-209482" lvl="1">
              <a:lnSpc>
                <a:spcPts val="2716"/>
              </a:lnSpc>
              <a:buFont typeface="Arial"/>
              <a:buChar char="•"/>
            </a:pPr>
            <a:r>
              <a:rPr lang="en-US" sz="1940" strike="noStrike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Asegurar aspectos de seguridad y privacidad (hash de contraseñas, cifrado en tránsito, manejo de tokens).</a:t>
            </a:r>
          </a:p>
          <a:p>
            <a:pPr algn="just" marL="418963" indent="-209482" lvl="1">
              <a:lnSpc>
                <a:spcPts val="2716"/>
              </a:lnSpc>
              <a:buFont typeface="Arial"/>
              <a:buChar char="•"/>
            </a:pPr>
            <a:r>
              <a:rPr lang="en-US" sz="1940" strike="noStrike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Validar con usuarios: pruebas de usabilidad y ajuste de umbrales/modelo según feedback.</a:t>
            </a:r>
          </a:p>
          <a:p>
            <a:pPr algn="just" marL="418963" indent="-209482" lvl="1">
              <a:lnSpc>
                <a:spcPts val="2716"/>
              </a:lnSpc>
              <a:buFont typeface="Arial"/>
              <a:buChar char="•"/>
            </a:pPr>
            <a:r>
              <a:rPr lang="en-US" sz="1940" strike="noStrike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Documentar: manual de usuario, guía de instalación y documentación técnica para réplica y mantenimiento.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7565394" y="0"/>
            <a:ext cx="10722606" cy="8229600"/>
          </a:xfrm>
          <a:custGeom>
            <a:avLst/>
            <a:gdLst/>
            <a:ahLst/>
            <a:cxnLst/>
            <a:rect r="r" b="b" t="t" l="l"/>
            <a:pathLst>
              <a:path h="8229600" w="10722606">
                <a:moveTo>
                  <a:pt x="1072260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722606" y="0"/>
                </a:lnTo>
                <a:lnTo>
                  <a:pt x="10722606" y="822960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37527"/>
            <a:ext cx="1028700" cy="10562054"/>
            <a:chOff x="0" y="0"/>
            <a:chExt cx="270933" cy="2781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81776"/>
            </a:xfrm>
            <a:custGeom>
              <a:avLst/>
              <a:gdLst/>
              <a:ahLst/>
              <a:cxnLst/>
              <a:rect r="r" b="b" t="t" l="l"/>
              <a:pathLst>
                <a:path h="27817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81776"/>
                  </a:lnTo>
                  <a:lnTo>
                    <a:pt x="0" y="2781776"/>
                  </a:lnTo>
                  <a:close/>
                </a:path>
              </a:pathLst>
            </a:custGeom>
            <a:solidFill>
              <a:srgbClr val="6572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" cy="28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72496" y="1337547"/>
            <a:ext cx="2849102" cy="122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4"/>
              </a:lnSpc>
            </a:pPr>
            <a:r>
              <a:rPr lang="en-US" b="true" sz="7189" i="true">
                <a:solidFill>
                  <a:srgbClr val="222222"/>
                </a:solidFill>
                <a:latin typeface="Cormorant Garamond Medium Italics"/>
                <a:ea typeface="Cormorant Garamond Medium Italics"/>
                <a:cs typeface="Cormorant Garamond Medium Italics"/>
                <a:sym typeface="Cormorant Garamond Medium Italics"/>
              </a:rPr>
              <a:t>Alcance: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9011" y="1337547"/>
            <a:ext cx="4369974" cy="122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4"/>
              </a:lnSpc>
            </a:pPr>
            <a:r>
              <a:rPr lang="en-US" b="true" sz="7189" i="true">
                <a:solidFill>
                  <a:srgbClr val="222222"/>
                </a:solidFill>
                <a:latin typeface="Cormorant Garamond Medium Italics"/>
                <a:ea typeface="Cormorant Garamond Medium Italics"/>
                <a:cs typeface="Cormorant Garamond Medium Italics"/>
                <a:sym typeface="Cormorant Garamond Medium Italics"/>
              </a:rPr>
              <a:t>Limitaciones: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840407" y="0"/>
            <a:ext cx="3447593" cy="1109164"/>
          </a:xfrm>
          <a:custGeom>
            <a:avLst/>
            <a:gdLst/>
            <a:ahLst/>
            <a:cxnLst/>
            <a:rect r="r" b="b" t="t" l="l"/>
            <a:pathLst>
              <a:path h="1109164" w="3447593">
                <a:moveTo>
                  <a:pt x="0" y="0"/>
                </a:moveTo>
                <a:lnTo>
                  <a:pt x="3447593" y="0"/>
                </a:lnTo>
                <a:lnTo>
                  <a:pt x="3447593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3832" y="114563"/>
            <a:ext cx="3337356" cy="6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1">
                <a:solidFill>
                  <a:srgbClr val="657245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Proyecto: CultivIa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3840" y="2679467"/>
            <a:ext cx="5846415" cy="744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920" indent="-329460" lvl="1">
              <a:lnSpc>
                <a:spcPts val="4272"/>
              </a:lnSpc>
              <a:spcBef>
                <a:spcPct val="0"/>
              </a:spcBef>
              <a:buFont typeface="Arial"/>
              <a:buChar char="•"/>
            </a:pPr>
            <a:r>
              <a:rPr lang="en-US" sz="3051" i="tru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Desarrollo de MVP funcional (macetero IoT + app multiplataforma)</a:t>
            </a:r>
          </a:p>
          <a:p>
            <a:pPr algn="l" marL="658920" indent="-329460" lvl="1">
              <a:lnSpc>
                <a:spcPts val="4272"/>
              </a:lnSpc>
              <a:spcBef>
                <a:spcPct val="0"/>
              </a:spcBef>
              <a:buFont typeface="Arial"/>
              <a:buChar char="•"/>
            </a:pPr>
            <a:r>
              <a:rPr lang="en-US" sz="3051" i="tru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Identificación de plantas por foto (top-3 con confirmación del usuario)</a:t>
            </a:r>
          </a:p>
          <a:p>
            <a:pPr algn="l" marL="658920" indent="-329460" lvl="1">
              <a:lnSpc>
                <a:spcPts val="4272"/>
              </a:lnSpc>
              <a:spcBef>
                <a:spcPct val="0"/>
              </a:spcBef>
              <a:buFont typeface="Arial"/>
              <a:buChar char="•"/>
            </a:pPr>
            <a:r>
              <a:rPr lang="en-US" sz="3051" i="tru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Monitoreo de variables ambientales (humedad, luz, temperatura)</a:t>
            </a:r>
          </a:p>
          <a:p>
            <a:pPr algn="l" marL="658920" indent="-329460" lvl="1">
              <a:lnSpc>
                <a:spcPts val="4272"/>
              </a:lnSpc>
              <a:spcBef>
                <a:spcPct val="0"/>
              </a:spcBef>
              <a:buFont typeface="Arial"/>
              <a:buChar char="•"/>
            </a:pPr>
            <a:r>
              <a:rPr lang="en-US" sz="3051" i="tru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Notificaciones y alertas de cuidado</a:t>
            </a:r>
          </a:p>
          <a:p>
            <a:pPr algn="l" marL="658920" indent="-329460" lvl="1">
              <a:lnSpc>
                <a:spcPts val="4272"/>
              </a:lnSpc>
              <a:spcBef>
                <a:spcPct val="0"/>
              </a:spcBef>
              <a:buFont typeface="Arial"/>
              <a:buChar char="•"/>
            </a:pPr>
            <a:r>
              <a:rPr lang="en-US" sz="3051" i="tru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Historial de lecturas y recomendaciones</a:t>
            </a:r>
          </a:p>
          <a:p>
            <a:pPr algn="l">
              <a:lnSpc>
                <a:spcPts val="427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229996" y="2679467"/>
            <a:ext cx="7608003" cy="478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920" indent="-329460" lvl="1">
              <a:lnSpc>
                <a:spcPts val="4272"/>
              </a:lnSpc>
              <a:spcBef>
                <a:spcPct val="0"/>
              </a:spcBef>
              <a:buFont typeface="Arial"/>
              <a:buChar char="•"/>
            </a:pPr>
            <a:r>
              <a:rPr lang="en-US" sz="3051" i="true" strike="noStrike" u="non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No se incluye riego automático en esta primera versión (posible futura iteración)</a:t>
            </a:r>
          </a:p>
          <a:p>
            <a:pPr algn="l" marL="658920" indent="-329460" lvl="1">
              <a:lnSpc>
                <a:spcPts val="4272"/>
              </a:lnSpc>
              <a:spcBef>
                <a:spcPct val="0"/>
              </a:spcBef>
              <a:buFont typeface="Arial"/>
              <a:buChar char="•"/>
            </a:pPr>
            <a:r>
              <a:rPr lang="en-US" sz="3051" i="true" strike="noStrike" u="non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Identificación de plantas limitada a dataset inicial (no todas las especies)</a:t>
            </a:r>
          </a:p>
          <a:p>
            <a:pPr algn="l" marL="658920" indent="-329460" lvl="1">
              <a:lnSpc>
                <a:spcPts val="4272"/>
              </a:lnSpc>
              <a:spcBef>
                <a:spcPct val="0"/>
              </a:spcBef>
              <a:buFont typeface="Arial"/>
              <a:buChar char="•"/>
            </a:pPr>
            <a:r>
              <a:rPr lang="en-US" sz="3051" i="true" strike="noStrike" u="non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Dependencia de hardware de bajo costo (precisión de sensores moderada)</a:t>
            </a:r>
          </a:p>
          <a:p>
            <a:pPr algn="l" marL="658920" indent="-329460" lvl="1">
              <a:lnSpc>
                <a:spcPts val="4272"/>
              </a:lnSpc>
              <a:spcBef>
                <a:spcPct val="0"/>
              </a:spcBef>
              <a:buFont typeface="Arial"/>
              <a:buChar char="•"/>
            </a:pPr>
            <a:r>
              <a:rPr lang="en-US" sz="3051" i="true" strike="noStrike" u="non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Proyecto limitado al semestre académico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1920" y="0"/>
            <a:ext cx="7743380" cy="10287000"/>
            <a:chOff x="0" y="0"/>
            <a:chExt cx="1032450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295" t="43251" r="31749" b="0"/>
            <a:stretch>
              <a:fillRect/>
            </a:stretch>
          </p:blipFill>
          <p:spPr>
            <a:xfrm flipH="false" flipV="false">
              <a:off x="0" y="0"/>
              <a:ext cx="6883005" cy="9144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3138" t="25624" r="0" b="6344"/>
            <a:stretch>
              <a:fillRect/>
            </a:stretch>
          </p:blipFill>
          <p:spPr>
            <a:xfrm flipH="false" flipV="false">
              <a:off x="6883005" y="0"/>
              <a:ext cx="3441502" cy="4572000"/>
            </a:xfrm>
            <a:prstGeom prst="rect">
              <a:avLst/>
            </a:prstGeom>
          </p:spPr>
        </p:pic>
        <p:sp>
          <p:nvSpPr>
            <p:cNvPr name="AutoShape 5" id="5"/>
            <p:cNvSpPr/>
            <p:nvPr/>
          </p:nvSpPr>
          <p:spPr>
            <a:xfrm>
              <a:off x="0" y="9144000"/>
              <a:ext cx="6883005" cy="4572000"/>
            </a:xfrm>
            <a:prstGeom prst="rect">
              <a:avLst/>
            </a:prstGeom>
            <a:solidFill>
              <a:srgbClr val="E6E2D6"/>
            </a:solidFill>
          </p:spPr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8356" t="0" r="35153" b="0"/>
            <a:stretch>
              <a:fillRect/>
            </a:stretch>
          </p:blipFill>
          <p:spPr>
            <a:xfrm flipH="false" flipV="false">
              <a:off x="6883005" y="4572000"/>
              <a:ext cx="3441502" cy="91440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7259300" y="-137527"/>
            <a:ext cx="1028700" cy="10562054"/>
            <a:chOff x="0" y="0"/>
            <a:chExt cx="270933" cy="2781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933" cy="2781776"/>
            </a:xfrm>
            <a:custGeom>
              <a:avLst/>
              <a:gdLst/>
              <a:ahLst/>
              <a:cxnLst/>
              <a:rect r="r" b="b" t="t" l="l"/>
              <a:pathLst>
                <a:path h="27817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81776"/>
                  </a:lnTo>
                  <a:lnTo>
                    <a:pt x="0" y="2781776"/>
                  </a:lnTo>
                  <a:close/>
                </a:path>
              </a:pathLst>
            </a:custGeom>
            <a:solidFill>
              <a:srgbClr val="657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70933" cy="28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012947" y="38363"/>
            <a:ext cx="7058829" cy="280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99"/>
              </a:lnSpc>
            </a:pPr>
            <a:r>
              <a:rPr lang="en-US" b="true" sz="8070" i="true">
                <a:solidFill>
                  <a:srgbClr val="222222"/>
                </a:solidFill>
                <a:latin typeface="Cormorant Garamond Medium Italics"/>
                <a:ea typeface="Cormorant Garamond Medium Italics"/>
                <a:cs typeface="Cormorant Garamond Medium Italics"/>
                <a:sym typeface="Cormorant Garamond Medium Italics"/>
              </a:rPr>
              <a:t>Metodología de trabajo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6733" y="3171769"/>
            <a:ext cx="7551257" cy="625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0"/>
              </a:lnSpc>
            </a:pPr>
            <a:r>
              <a:rPr lang="en-US" sz="2543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Marco ágil: Scrum (sprints de 2 semanas, incrementos iterativos).</a:t>
            </a:r>
          </a:p>
          <a:p>
            <a:pPr algn="just" marL="549151" indent="-274575" lvl="1">
              <a:lnSpc>
                <a:spcPts val="3560"/>
              </a:lnSpc>
              <a:buFont typeface="Arial"/>
              <a:buChar char="•"/>
            </a:pPr>
            <a:r>
              <a:rPr lang="en-US" sz="2543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Etapas principales:</a:t>
            </a:r>
          </a:p>
          <a:p>
            <a:pPr algn="just" marL="1098302" indent="-366101" lvl="2">
              <a:lnSpc>
                <a:spcPts val="3560"/>
              </a:lnSpc>
              <a:buFont typeface="Arial"/>
              <a:buChar char="⚬"/>
            </a:pPr>
            <a:r>
              <a:rPr lang="en-US" sz="2543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Descubrimiento y alcance (historias de usuario, riesgos, KPIs).</a:t>
            </a:r>
          </a:p>
          <a:p>
            <a:pPr algn="just" marL="1098302" indent="-366101" lvl="2">
              <a:lnSpc>
                <a:spcPts val="3560"/>
              </a:lnSpc>
              <a:buFont typeface="Arial"/>
              <a:buChar char="⚬"/>
            </a:pPr>
            <a:r>
              <a:rPr lang="en-US" sz="2543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Arquitectura y diseño (modelo C4, BD, wireframes).</a:t>
            </a:r>
          </a:p>
          <a:p>
            <a:pPr algn="just" marL="1098302" indent="-366101" lvl="2">
              <a:lnSpc>
                <a:spcPts val="3560"/>
              </a:lnSpc>
              <a:buFont typeface="Arial"/>
              <a:buChar char="⚬"/>
            </a:pPr>
            <a:r>
              <a:rPr lang="en-US" sz="2543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Prototipo IoT (ESP32 + sensores, pantalla, firmware).</a:t>
            </a:r>
          </a:p>
          <a:p>
            <a:pPr algn="just" marL="1098302" indent="-366101" lvl="2">
              <a:lnSpc>
                <a:spcPts val="3560"/>
              </a:lnSpc>
              <a:buFont typeface="Arial"/>
              <a:buChar char="⚬"/>
            </a:pPr>
            <a:r>
              <a:rPr lang="en-US" sz="2543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Backend &amp; App MVP (auth, lecturas, historial, alertas).</a:t>
            </a:r>
          </a:p>
          <a:p>
            <a:pPr algn="just" marL="1098302" indent="-366101" lvl="2">
              <a:lnSpc>
                <a:spcPts val="3560"/>
              </a:lnSpc>
              <a:buFont typeface="Arial"/>
              <a:buChar char="⚬"/>
            </a:pPr>
            <a:r>
              <a:rPr lang="en-US" sz="2543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Identificación por imagen (mini CRISP-DM).</a:t>
            </a:r>
          </a:p>
          <a:p>
            <a:pPr algn="just" marL="1098302" indent="-366101" lvl="2">
              <a:lnSpc>
                <a:spcPts val="3560"/>
              </a:lnSpc>
              <a:buFont typeface="Arial"/>
              <a:buChar char="⚬"/>
            </a:pPr>
            <a:r>
              <a:rPr lang="en-US" sz="2543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Integración y validación con usuarios.</a:t>
            </a:r>
          </a:p>
          <a:p>
            <a:pPr algn="just">
              <a:lnSpc>
                <a:spcPts val="356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840407" y="0"/>
            <a:ext cx="3447593" cy="1109164"/>
          </a:xfrm>
          <a:custGeom>
            <a:avLst/>
            <a:gdLst/>
            <a:ahLst/>
            <a:cxnLst/>
            <a:rect r="r" b="b" t="t" l="l"/>
            <a:pathLst>
              <a:path h="1109164" w="3447593">
                <a:moveTo>
                  <a:pt x="0" y="0"/>
                </a:moveTo>
                <a:lnTo>
                  <a:pt x="3447593" y="0"/>
                </a:lnTo>
                <a:lnTo>
                  <a:pt x="3447593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03832" y="114563"/>
            <a:ext cx="3337356" cy="6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1">
                <a:solidFill>
                  <a:srgbClr val="657245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Proyecto: CultivIa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37527"/>
            <a:ext cx="1028700" cy="10562054"/>
            <a:chOff x="0" y="0"/>
            <a:chExt cx="270933" cy="2781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81776"/>
            </a:xfrm>
            <a:custGeom>
              <a:avLst/>
              <a:gdLst/>
              <a:ahLst/>
              <a:cxnLst/>
              <a:rect r="r" b="b" t="t" l="l"/>
              <a:pathLst>
                <a:path h="27817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81776"/>
                  </a:lnTo>
                  <a:lnTo>
                    <a:pt x="0" y="2781776"/>
                  </a:lnTo>
                  <a:close/>
                </a:path>
              </a:pathLst>
            </a:custGeom>
            <a:solidFill>
              <a:srgbClr val="6572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" cy="28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22958" y="997528"/>
            <a:ext cx="15569981" cy="209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22222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RELEASE PLAN DEL DESARROLLO DEL PROYECTO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40407" y="0"/>
            <a:ext cx="3447593" cy="1109164"/>
          </a:xfrm>
          <a:custGeom>
            <a:avLst/>
            <a:gdLst/>
            <a:ahLst/>
            <a:cxnLst/>
            <a:rect r="r" b="b" t="t" l="l"/>
            <a:pathLst>
              <a:path h="1109164" w="3447593">
                <a:moveTo>
                  <a:pt x="0" y="0"/>
                </a:moveTo>
                <a:lnTo>
                  <a:pt x="3447593" y="0"/>
                </a:lnTo>
                <a:lnTo>
                  <a:pt x="3447593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72510" y="3093027"/>
            <a:ext cx="14070876" cy="6881722"/>
          </a:xfrm>
          <a:custGeom>
            <a:avLst/>
            <a:gdLst/>
            <a:ahLst/>
            <a:cxnLst/>
            <a:rect r="r" b="b" t="t" l="l"/>
            <a:pathLst>
              <a:path h="6881722" w="14070876">
                <a:moveTo>
                  <a:pt x="0" y="0"/>
                </a:moveTo>
                <a:lnTo>
                  <a:pt x="14070876" y="0"/>
                </a:lnTo>
                <a:lnTo>
                  <a:pt x="14070876" y="6881722"/>
                </a:lnTo>
                <a:lnTo>
                  <a:pt x="0" y="6881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40" t="-13700" r="-4172" b="-1271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3832" y="114563"/>
            <a:ext cx="3337356" cy="6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1">
                <a:solidFill>
                  <a:srgbClr val="657245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Proyecto: CultivIa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37527"/>
            <a:ext cx="1028700" cy="10562054"/>
            <a:chOff x="0" y="0"/>
            <a:chExt cx="270933" cy="2781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81776"/>
            </a:xfrm>
            <a:custGeom>
              <a:avLst/>
              <a:gdLst/>
              <a:ahLst/>
              <a:cxnLst/>
              <a:rect r="r" b="b" t="t" l="l"/>
              <a:pathLst>
                <a:path h="27817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81776"/>
                  </a:lnTo>
                  <a:lnTo>
                    <a:pt x="0" y="2781776"/>
                  </a:lnTo>
                  <a:close/>
                </a:path>
              </a:pathLst>
            </a:custGeom>
            <a:solidFill>
              <a:srgbClr val="6572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" cy="28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70564" y="885825"/>
            <a:ext cx="1556998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b="true" sz="7500">
                <a:solidFill>
                  <a:srgbClr val="22222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ARQUITECTURA DEL SOFTWARE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40407" y="0"/>
            <a:ext cx="3447593" cy="1109164"/>
          </a:xfrm>
          <a:custGeom>
            <a:avLst/>
            <a:gdLst/>
            <a:ahLst/>
            <a:cxnLst/>
            <a:rect r="r" b="b" t="t" l="l"/>
            <a:pathLst>
              <a:path h="1109164" w="3447593">
                <a:moveTo>
                  <a:pt x="0" y="0"/>
                </a:moveTo>
                <a:lnTo>
                  <a:pt x="3447593" y="0"/>
                </a:lnTo>
                <a:lnTo>
                  <a:pt x="3447593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99268" y="2772260"/>
            <a:ext cx="8689464" cy="7165192"/>
          </a:xfrm>
          <a:custGeom>
            <a:avLst/>
            <a:gdLst/>
            <a:ahLst/>
            <a:cxnLst/>
            <a:rect r="r" b="b" t="t" l="l"/>
            <a:pathLst>
              <a:path h="7165192" w="8689464">
                <a:moveTo>
                  <a:pt x="0" y="0"/>
                </a:moveTo>
                <a:lnTo>
                  <a:pt x="8689464" y="0"/>
                </a:lnTo>
                <a:lnTo>
                  <a:pt x="8689464" y="7165192"/>
                </a:lnTo>
                <a:lnTo>
                  <a:pt x="0" y="716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3832" y="114563"/>
            <a:ext cx="3337356" cy="6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1">
                <a:solidFill>
                  <a:srgbClr val="657245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Proyecto: CultivIa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37527"/>
            <a:ext cx="1028700" cy="10562054"/>
            <a:chOff x="0" y="0"/>
            <a:chExt cx="270933" cy="2781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81776"/>
            </a:xfrm>
            <a:custGeom>
              <a:avLst/>
              <a:gdLst/>
              <a:ahLst/>
              <a:cxnLst/>
              <a:rect r="r" b="b" t="t" l="l"/>
              <a:pathLst>
                <a:path h="27817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81776"/>
                  </a:lnTo>
                  <a:lnTo>
                    <a:pt x="0" y="2781776"/>
                  </a:lnTo>
                  <a:close/>
                </a:path>
              </a:pathLst>
            </a:custGeom>
            <a:solidFill>
              <a:srgbClr val="6572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" cy="28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40407" y="0"/>
            <a:ext cx="3447593" cy="1109164"/>
          </a:xfrm>
          <a:custGeom>
            <a:avLst/>
            <a:gdLst/>
            <a:ahLst/>
            <a:cxnLst/>
            <a:rect r="r" b="b" t="t" l="l"/>
            <a:pathLst>
              <a:path h="1109164" w="3447593">
                <a:moveTo>
                  <a:pt x="0" y="0"/>
                </a:moveTo>
                <a:lnTo>
                  <a:pt x="3447593" y="0"/>
                </a:lnTo>
                <a:lnTo>
                  <a:pt x="3447593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30728" y="3722104"/>
            <a:ext cx="4219358" cy="2842793"/>
          </a:xfrm>
          <a:custGeom>
            <a:avLst/>
            <a:gdLst/>
            <a:ahLst/>
            <a:cxnLst/>
            <a:rect r="r" b="b" t="t" l="l"/>
            <a:pathLst>
              <a:path h="2842793" w="4219358">
                <a:moveTo>
                  <a:pt x="0" y="0"/>
                </a:moveTo>
                <a:lnTo>
                  <a:pt x="4219359" y="0"/>
                </a:lnTo>
                <a:lnTo>
                  <a:pt x="4219359" y="2842792"/>
                </a:lnTo>
                <a:lnTo>
                  <a:pt x="0" y="2842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57830" y="4429125"/>
            <a:ext cx="557234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b="true" sz="7500">
                <a:solidFill>
                  <a:srgbClr val="22222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PREGUNTAS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3832" y="114563"/>
            <a:ext cx="3337356" cy="6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1">
                <a:solidFill>
                  <a:srgbClr val="657245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Proyecto: CultivIa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DAGxga7H0co</dc:identifier>
  <dcterms:modified xsi:type="dcterms:W3CDTF">2011-08-01T06:04:30Z</dcterms:modified>
  <cp:revision>1</cp:revision>
  <dc:title>Presentacion Proyecto</dc:title>
</cp:coreProperties>
</file>